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4"/>
    <a:srgbClr val="FFFAF0"/>
    <a:srgbClr val="FF4500"/>
    <a:srgbClr val="F8F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71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4937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FAF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433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2524AC-EDCA-45B3-B6D5-CD6B41942FC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CF6AE1-7FC0-4F72-A6FB-15DC0D0D3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60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2524AC-EDCA-45B3-B6D5-CD6B41942FC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CF6AE1-7FC0-4F72-A6FB-15DC0D0D3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30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0512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2524AC-EDCA-45B3-B6D5-CD6B41942FC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CF6AE1-7FC0-4F72-A6FB-15DC0D0D3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125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2524AC-EDCA-45B3-B6D5-CD6B41942FC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CF6AE1-7FC0-4F72-A6FB-15DC0D0D3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56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2524AC-EDCA-45B3-B6D5-CD6B41942FC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CF6AE1-7FC0-4F72-A6FB-15DC0D0D3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12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2524AC-EDCA-45B3-B6D5-CD6B41942FC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CF6AE1-7FC0-4F72-A6FB-15DC0D0D3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6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562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2524AC-EDCA-45B3-B6D5-CD6B41942FC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CF6AE1-7FC0-4F72-A6FB-15DC0D0D3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33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2524AC-EDCA-45B3-B6D5-CD6B41942FC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CF6AE1-7FC0-4F72-A6FB-15DC0D0D3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33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074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AF0"/>
          </a:solidFill>
          <a:latin typeface="Georg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FFFAF0"/>
          </a:solidFill>
          <a:latin typeface="Georg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FFFAF0"/>
          </a:solidFill>
          <a:latin typeface="Georg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FFFAF0"/>
          </a:solidFill>
          <a:latin typeface="Georg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FFFAF0"/>
          </a:solidFill>
          <a:latin typeface="Georg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FFFAF0"/>
          </a:solidFill>
          <a:latin typeface="Georg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Peer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Policing </a:t>
            </a:r>
            <a:r>
              <a:rPr lang="en-US"/>
              <a:t>the Literature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038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Responsibility of the Referee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Manuscript judgments should be supplied in writing to the editor</a:t>
            </a:r>
          </a:p>
          <a:p>
            <a:pPr lvl="1"/>
            <a:r>
              <a:rPr lang="en-US" dirty="0"/>
              <a:t>Must provide support for judgment</a:t>
            </a:r>
          </a:p>
          <a:p>
            <a:pPr lvl="1"/>
            <a:r>
              <a:rPr lang="en-US" dirty="0"/>
              <a:t>Must note failures to cite relevant papers</a:t>
            </a:r>
          </a:p>
          <a:p>
            <a:pPr lvl="1"/>
            <a:r>
              <a:rPr lang="en-US" dirty="0"/>
              <a:t>Must note scientific shortcomings</a:t>
            </a:r>
          </a:p>
          <a:p>
            <a:pPr lvl="2"/>
            <a:r>
              <a:rPr lang="en-US" dirty="0"/>
              <a:t>Data</a:t>
            </a:r>
          </a:p>
          <a:p>
            <a:pPr lvl="2"/>
            <a:r>
              <a:rPr lang="en-US" dirty="0"/>
              <a:t>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232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Manuscript is acceptable for publication</a:t>
            </a:r>
          </a:p>
          <a:p>
            <a:pPr lvl="1"/>
            <a:r>
              <a:rPr lang="en-US" dirty="0"/>
              <a:t>May take issue with minor points, addressing those points is usually left to the discretion of the author</a:t>
            </a:r>
          </a:p>
          <a:p>
            <a:r>
              <a:rPr lang="en-US" dirty="0"/>
              <a:t>Manuscript is acceptable for publication with revision</a:t>
            </a:r>
          </a:p>
          <a:p>
            <a:pPr lvl="1"/>
            <a:r>
              <a:rPr lang="en-US" dirty="0"/>
              <a:t>Authors must address criticisms of referees, usually via manuscript changes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843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Review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Manuscript is not acceptable for publication</a:t>
            </a:r>
          </a:p>
          <a:p>
            <a:pPr lvl="1"/>
            <a:r>
              <a:rPr lang="en-US" dirty="0"/>
              <a:t>Rejection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090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Decision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referees agree, decision is made</a:t>
            </a:r>
          </a:p>
          <a:p>
            <a:r>
              <a:rPr lang="en-US" dirty="0"/>
              <a:t>If referees have different recommendations, either the editor or a member of the editorial board is consulted for the final decision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983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Difficulties with Peer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Time lag</a:t>
            </a:r>
          </a:p>
          <a:p>
            <a:pPr lvl="1"/>
            <a:r>
              <a:rPr lang="en-US" dirty="0"/>
              <a:t>Three months or more between submission and publication</a:t>
            </a:r>
          </a:p>
          <a:p>
            <a:pPr lvl="1"/>
            <a:r>
              <a:rPr lang="en-US" dirty="0"/>
              <a:t>Mean 4.3 months, 97% complete in 10 months</a:t>
            </a:r>
            <a:r>
              <a:rPr lang="en-US" baseline="30000" dirty="0"/>
              <a:t>†</a:t>
            </a:r>
          </a:p>
          <a:p>
            <a:r>
              <a:rPr lang="en-US" dirty="0"/>
              <a:t>Referee burden</a:t>
            </a:r>
          </a:p>
          <a:p>
            <a:pPr lvl="1"/>
            <a:r>
              <a:rPr lang="en-US" dirty="0"/>
              <a:t>Find qualified referees with time to review manuscripts</a:t>
            </a:r>
          </a:p>
          <a:p>
            <a:r>
              <a:rPr lang="en-US" dirty="0"/>
              <a:t>Large investment in each manuscript, costly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733800" y="5334000"/>
            <a:ext cx="51844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AF0"/>
                </a:solidFill>
                <a:latin typeface="Georgia" pitchFamily="18" charset="0"/>
              </a:rPr>
              <a:t>†</a:t>
            </a:r>
            <a:r>
              <a:rPr lang="en-US" sz="1200" dirty="0" err="1">
                <a:solidFill>
                  <a:srgbClr val="FFFAF0"/>
                </a:solidFill>
                <a:latin typeface="Georgia" pitchFamily="18" charset="0"/>
              </a:rPr>
              <a:t>Errami</a:t>
            </a:r>
            <a:r>
              <a:rPr lang="en-US" sz="1200" dirty="0">
                <a:solidFill>
                  <a:srgbClr val="FFFAF0"/>
                </a:solidFill>
                <a:latin typeface="Georgia" pitchFamily="18" charset="0"/>
              </a:rPr>
              <a:t> M and Garner H. 2008. A tale of two citations. </a:t>
            </a:r>
            <a:r>
              <a:rPr lang="en-US" sz="1200" i="1" dirty="0">
                <a:solidFill>
                  <a:srgbClr val="FFFAF0"/>
                </a:solidFill>
                <a:latin typeface="Georgia" pitchFamily="18" charset="0"/>
              </a:rPr>
              <a:t>Nature</a:t>
            </a:r>
            <a:r>
              <a:rPr lang="en-US" sz="1200" dirty="0">
                <a:solidFill>
                  <a:srgbClr val="FFFAF0"/>
                </a:solidFill>
                <a:latin typeface="Georgia" pitchFamily="18" charset="0"/>
              </a:rPr>
              <a:t>. 451:397-9</a:t>
            </a:r>
          </a:p>
        </p:txBody>
      </p:sp>
    </p:spTree>
    <p:extLst>
      <p:ext uri="{BB962C8B-B14F-4D97-AF65-F5344CB8AC3E}">
        <p14:creationId xmlns:p14="http://schemas.microsoft.com/office/powerpoint/2010/main" val="4166261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1300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Peer Review?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Self-policing methodology</a:t>
            </a:r>
          </a:p>
          <a:p>
            <a:pPr lvl="1"/>
            <a:r>
              <a:rPr lang="en-US" dirty="0"/>
              <a:t>Enforce integrity in the data</a:t>
            </a:r>
          </a:p>
          <a:p>
            <a:pPr lvl="1"/>
            <a:r>
              <a:rPr lang="en-US" dirty="0"/>
              <a:t>Coherence in the presentation</a:t>
            </a:r>
          </a:p>
          <a:p>
            <a:r>
              <a:rPr lang="en-US" dirty="0"/>
              <a:t>Publication selectivity</a:t>
            </a:r>
          </a:p>
          <a:p>
            <a:pPr lvl="1"/>
            <a:r>
              <a:rPr lang="en-US" dirty="0"/>
              <a:t>Improves quality of scientific publishing</a:t>
            </a:r>
          </a:p>
          <a:p>
            <a:r>
              <a:rPr lang="en-US" dirty="0"/>
              <a:t>Distribute work from the editor or editorial board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135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Prepare manuscript and submit multiple copies to the editor, with cover letter</a:t>
            </a:r>
          </a:p>
          <a:p>
            <a:pPr lvl="1"/>
            <a:r>
              <a:rPr lang="en-US" dirty="0"/>
              <a:t>Usually supply the names of five potential referees, exclude two referees</a:t>
            </a:r>
          </a:p>
          <a:p>
            <a:r>
              <a:rPr lang="en-US" dirty="0"/>
              <a:t>If appropriate, editor contacts two potential referees</a:t>
            </a:r>
          </a:p>
          <a:p>
            <a:r>
              <a:rPr lang="en-US" dirty="0"/>
              <a:t>Manuscripts sent to available referees</a:t>
            </a:r>
          </a:p>
          <a:p>
            <a:pPr lvl="1"/>
            <a:r>
              <a:rPr lang="en-US" dirty="0"/>
              <a:t>Turn around time 10-14 days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204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Process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Referee reports are returned</a:t>
            </a:r>
          </a:p>
          <a:p>
            <a:r>
              <a:rPr lang="en-US" dirty="0"/>
              <a:t>Manuscript is prepared in final form and returned to typesetter</a:t>
            </a:r>
          </a:p>
          <a:p>
            <a:pPr lvl="1"/>
            <a:r>
              <a:rPr lang="en-US" dirty="0"/>
              <a:t>Minor changes or revision as required by referee</a:t>
            </a:r>
          </a:p>
          <a:p>
            <a:r>
              <a:rPr lang="en-US" dirty="0"/>
              <a:t>Article typeset and proofs returned to authors</a:t>
            </a:r>
          </a:p>
          <a:p>
            <a:pPr lvl="1"/>
            <a:r>
              <a:rPr lang="en-US" dirty="0"/>
              <a:t>Journal formatting only after acceptance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886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Process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Author checks for errors and returns changes</a:t>
            </a:r>
          </a:p>
          <a:p>
            <a:pPr lvl="1"/>
            <a:r>
              <a:rPr lang="en-US" dirty="0"/>
              <a:t>Only errors and style check – no major revision</a:t>
            </a:r>
          </a:p>
          <a:p>
            <a:pPr lvl="1"/>
            <a:r>
              <a:rPr lang="en-US" dirty="0"/>
              <a:t>Notes are added to amend or note new developments that occur during the review process</a:t>
            </a:r>
          </a:p>
          <a:p>
            <a:r>
              <a:rPr lang="en-US" dirty="0"/>
              <a:t>Article published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539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Responsibility of the Author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Present a clear, complete</a:t>
            </a:r>
            <a:r>
              <a:rPr lang="en-US" sz="2400" baseline="30000" dirty="0">
                <a:solidFill>
                  <a:srgbClr val="FFFF64"/>
                </a:solidFill>
              </a:rPr>
              <a:t>(6.0)</a:t>
            </a:r>
            <a:r>
              <a:rPr lang="en-US" sz="2800" dirty="0"/>
              <a:t> and concise report of research</a:t>
            </a:r>
          </a:p>
          <a:p>
            <a:r>
              <a:rPr lang="en-US" sz="2800" dirty="0"/>
              <a:t>Provide detail so that peers can reproduce the work</a:t>
            </a:r>
            <a:r>
              <a:rPr lang="en-US" sz="2800" baseline="30000" dirty="0">
                <a:solidFill>
                  <a:srgbClr val="FFFF64"/>
                </a:solidFill>
              </a:rPr>
              <a:t>(10.8)</a:t>
            </a:r>
            <a:endParaRPr lang="en-US" sz="2800" dirty="0">
              <a:solidFill>
                <a:srgbClr val="FFFF64"/>
              </a:solidFill>
            </a:endParaRPr>
          </a:p>
          <a:p>
            <a:pPr lvl="1"/>
            <a:r>
              <a:rPr lang="en-US" sz="2400" dirty="0"/>
              <a:t>Note any unusual hazards</a:t>
            </a:r>
          </a:p>
          <a:p>
            <a:r>
              <a:rPr lang="en-US" sz="2800" dirty="0"/>
              <a:t>Acknowledge prior work</a:t>
            </a:r>
            <a:r>
              <a:rPr lang="en-US" sz="2800" baseline="30000" dirty="0">
                <a:solidFill>
                  <a:srgbClr val="FFFF64"/>
                </a:solidFill>
              </a:rPr>
              <a:t>(1.4)</a:t>
            </a:r>
            <a:endParaRPr lang="en-US" sz="2800" dirty="0">
              <a:solidFill>
                <a:srgbClr val="FFFF64"/>
              </a:solidFill>
            </a:endParaRPr>
          </a:p>
          <a:p>
            <a:r>
              <a:rPr lang="en-US" sz="2800" dirty="0"/>
              <a:t>Maintain research record and original data for an extended period</a:t>
            </a:r>
            <a:r>
              <a:rPr lang="en-US" sz="2800" baseline="30000" dirty="0">
                <a:solidFill>
                  <a:srgbClr val="FFFF64"/>
                </a:solidFill>
              </a:rPr>
              <a:t>(27.5)</a:t>
            </a:r>
            <a:endParaRPr lang="en-US" sz="2800" dirty="0">
              <a:solidFill>
                <a:srgbClr val="FFFF64"/>
              </a:solidFill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876800" y="4865680"/>
            <a:ext cx="426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FF64"/>
                </a:solidFill>
                <a:latin typeface="Georgia" pitchFamily="18" charset="0"/>
              </a:rPr>
              <a:t>Percentage of NIH-funded scientist engaging</a:t>
            </a:r>
          </a:p>
          <a:p>
            <a:r>
              <a:rPr lang="en-US" sz="1400" dirty="0">
                <a:solidFill>
                  <a:srgbClr val="FFFAF0"/>
                </a:solidFill>
                <a:latin typeface="Georgia" pitchFamily="18" charset="0"/>
              </a:rPr>
              <a:t>Martinson BC, Anderson MS and de </a:t>
            </a:r>
            <a:r>
              <a:rPr lang="en-US" sz="1400" dirty="0" err="1">
                <a:solidFill>
                  <a:srgbClr val="FFFAF0"/>
                </a:solidFill>
                <a:latin typeface="Georgia" pitchFamily="18" charset="0"/>
              </a:rPr>
              <a:t>Vries</a:t>
            </a:r>
            <a:r>
              <a:rPr lang="en-US" sz="1400" dirty="0">
                <a:solidFill>
                  <a:srgbClr val="FFFAF0"/>
                </a:solidFill>
                <a:latin typeface="Georgia" pitchFamily="18" charset="0"/>
              </a:rPr>
              <a:t> R.  2005. </a:t>
            </a:r>
          </a:p>
          <a:p>
            <a:r>
              <a:rPr lang="en-US" sz="1400" dirty="0">
                <a:solidFill>
                  <a:srgbClr val="FFFAF0"/>
                </a:solidFill>
                <a:latin typeface="Georgia" pitchFamily="18" charset="0"/>
              </a:rPr>
              <a:t>Scientists behaving badly. </a:t>
            </a:r>
            <a:r>
              <a:rPr lang="en-US" sz="1400" i="1" dirty="0">
                <a:solidFill>
                  <a:srgbClr val="FFFAF0"/>
                </a:solidFill>
                <a:latin typeface="Georgia" pitchFamily="18" charset="0"/>
              </a:rPr>
              <a:t>Nature</a:t>
            </a:r>
            <a:r>
              <a:rPr lang="en-US" sz="1400" dirty="0">
                <a:solidFill>
                  <a:srgbClr val="FFFAF0"/>
                </a:solidFill>
                <a:latin typeface="Georgia" pitchFamily="18" charset="0"/>
              </a:rPr>
              <a:t>. 435:737-8</a:t>
            </a:r>
          </a:p>
        </p:txBody>
      </p:sp>
    </p:spTree>
    <p:extLst>
      <p:ext uri="{BB962C8B-B14F-4D97-AF65-F5344CB8AC3E}">
        <p14:creationId xmlns:p14="http://schemas.microsoft.com/office/powerpoint/2010/main" val="1428977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Responsibility of the Author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Credit all coauthors</a:t>
            </a:r>
            <a:r>
              <a:rPr lang="en-US" baseline="30000" dirty="0">
                <a:solidFill>
                  <a:srgbClr val="FFFF64"/>
                </a:solidFill>
              </a:rPr>
              <a:t>(10.0)</a:t>
            </a:r>
            <a:endParaRPr lang="en-US" dirty="0">
              <a:solidFill>
                <a:srgbClr val="FFFF64"/>
              </a:solidFill>
            </a:endParaRPr>
          </a:p>
          <a:p>
            <a:r>
              <a:rPr lang="en-US" dirty="0"/>
              <a:t>Present original, meaningful research</a:t>
            </a:r>
          </a:p>
          <a:p>
            <a:r>
              <a:rPr lang="en-US" dirty="0"/>
              <a:t>Submit manuscript to only one journal</a:t>
            </a:r>
            <a:r>
              <a:rPr lang="en-US" baseline="30000" dirty="0">
                <a:solidFill>
                  <a:srgbClr val="FFFF64"/>
                </a:solidFill>
              </a:rPr>
              <a:t>(4.7)</a:t>
            </a:r>
            <a:endParaRPr lang="en-US" dirty="0">
              <a:solidFill>
                <a:srgbClr val="FFFF64"/>
              </a:solidFill>
            </a:endParaRPr>
          </a:p>
          <a:p>
            <a:pPr lvl="1"/>
            <a:r>
              <a:rPr lang="en-US" dirty="0"/>
              <a:t>Avoids possible publication duplication</a:t>
            </a:r>
          </a:p>
          <a:p>
            <a:pPr lvl="1"/>
            <a:r>
              <a:rPr lang="en-US" dirty="0"/>
              <a:t>Submission to another journal acceptable as soon as a final decision is made</a:t>
            </a:r>
          </a:p>
          <a:p>
            <a:r>
              <a:rPr lang="en-US" dirty="0"/>
              <a:t>Accept the editor as the final authority on manuscript publication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214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Responsibility of the Referee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Provide a timely, objective and confidential evaluation of the manuscript</a:t>
            </a:r>
          </a:p>
          <a:p>
            <a:r>
              <a:rPr lang="en-US" dirty="0"/>
              <a:t>Qualification to review a manuscript</a:t>
            </a:r>
          </a:p>
          <a:p>
            <a:pPr lvl="1"/>
            <a:r>
              <a:rPr lang="en-US" dirty="0"/>
              <a:t>No conflict of interest, academic or financial</a:t>
            </a:r>
          </a:p>
          <a:p>
            <a:pPr lvl="1"/>
            <a:r>
              <a:rPr lang="en-US" dirty="0"/>
              <a:t>Time availability</a:t>
            </a:r>
          </a:p>
          <a:p>
            <a:pPr lvl="1"/>
            <a:r>
              <a:rPr lang="en-US" dirty="0"/>
              <a:t>Familiarity with the field of study</a:t>
            </a:r>
          </a:p>
          <a:p>
            <a:pPr lvl="1"/>
            <a:r>
              <a:rPr lang="en-US" dirty="0"/>
              <a:t>Have not reviewed the manuscript for another journal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921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Responsibility of the Referee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Confidentiality</a:t>
            </a:r>
          </a:p>
          <a:p>
            <a:pPr lvl="1"/>
            <a:r>
              <a:rPr lang="en-US" dirty="0"/>
              <a:t>Referee must not disclose the contents of the manuscript</a:t>
            </a:r>
          </a:p>
          <a:p>
            <a:pPr lvl="2"/>
            <a:r>
              <a:rPr lang="en-US" dirty="0"/>
              <a:t>One exception allows for discussion of manuscript with one colleague who is then bound by the referee contract as well</a:t>
            </a:r>
          </a:p>
          <a:p>
            <a:pPr lvl="1"/>
            <a:r>
              <a:rPr lang="en-US" dirty="0"/>
              <a:t>Referee must not disclose identity as referee</a:t>
            </a:r>
          </a:p>
          <a:p>
            <a:pPr lvl="1"/>
            <a:r>
              <a:rPr lang="en-US" dirty="0"/>
              <a:t>Referee must not copy or save manuscript, return or destroy after review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875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A07A"/>
      </a:hlink>
      <a:folHlink>
        <a:srgbClr val="F8F8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570</Words>
  <Application>Microsoft Office PowerPoint</Application>
  <PresentationFormat>On-screen Show (4:3)</PresentationFormat>
  <Paragraphs>81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Georgia</vt:lpstr>
      <vt:lpstr>Office Theme</vt:lpstr>
      <vt:lpstr>Peer Review</vt:lpstr>
      <vt:lpstr>Why Peer Review?</vt:lpstr>
      <vt:lpstr>The Process</vt:lpstr>
      <vt:lpstr>The Process (cont.)</vt:lpstr>
      <vt:lpstr>The Process (cont.)</vt:lpstr>
      <vt:lpstr>Responsibility of the Author</vt:lpstr>
      <vt:lpstr>Responsibility of the Author (cont.)</vt:lpstr>
      <vt:lpstr>Responsibility of the Referee</vt:lpstr>
      <vt:lpstr>Responsibility of the Referee (cont.)</vt:lpstr>
      <vt:lpstr>Responsibility of the Referee (cont.)</vt:lpstr>
      <vt:lpstr>The Review</vt:lpstr>
      <vt:lpstr>The Review (cont.)</vt:lpstr>
      <vt:lpstr>The Decision</vt:lpstr>
      <vt:lpstr>Difficulties with Peer Review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2013-02-01T15:09:29Z</dcterms:created>
  <dcterms:modified xsi:type="dcterms:W3CDTF">2026-01-27T19:56:17Z</dcterms:modified>
</cp:coreProperties>
</file>